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6" r:id="rId1"/>
    <p:sldMasterId id="2147483755" r:id="rId2"/>
  </p:sldMasterIdLst>
  <p:notesMasterIdLst>
    <p:notesMasterId r:id="rId21"/>
  </p:notesMasterIdLst>
  <p:sldIdLst>
    <p:sldId id="256" r:id="rId3"/>
    <p:sldId id="267" r:id="rId4"/>
    <p:sldId id="268" r:id="rId5"/>
    <p:sldId id="265" r:id="rId6"/>
    <p:sldId id="266" r:id="rId7"/>
    <p:sldId id="258" r:id="rId8"/>
    <p:sldId id="269" r:id="rId9"/>
    <p:sldId id="259" r:id="rId10"/>
    <p:sldId id="260" r:id="rId11"/>
    <p:sldId id="272" r:id="rId12"/>
    <p:sldId id="261" r:id="rId13"/>
    <p:sldId id="262" r:id="rId14"/>
    <p:sldId id="270" r:id="rId15"/>
    <p:sldId id="263" r:id="rId16"/>
    <p:sldId id="275" r:id="rId17"/>
    <p:sldId id="273" r:id="rId18"/>
    <p:sldId id="274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37E2B-BEF6-4B40-AF47-1693F8D652D9}" v="1" dt="2021-03-26T20:06:21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099B3390-3A91-4524-9DDD-F51995D5F5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17AC8739-D5FE-4C90-A210-A50248BD20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3/26/2021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7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6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6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61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86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28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22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87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17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12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0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81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41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52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10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9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3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4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94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5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3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1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48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5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11.png"/><Relationship Id="rId5" Type="http://schemas.microsoft.com/office/2007/relationships/media" Target="../media/media6.mp4"/><Relationship Id="rId10" Type="http://schemas.openxmlformats.org/officeDocument/2006/relationships/image" Target="../media/image10.png"/><Relationship Id="rId4" Type="http://schemas.openxmlformats.org/officeDocument/2006/relationships/video" Target="../media/media5.mp4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8C747489-5941-4421-8BB7-030F50316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Painting with Robots, Playing with Bubbles, and Introducing Mathematical Modeling –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3066067"/>
            <a:ext cx="3120274" cy="1541283"/>
          </a:xfrm>
        </p:spPr>
        <p:txBody>
          <a:bodyPr/>
          <a:lstStyle/>
          <a:p>
            <a:pPr algn="l"/>
            <a:r>
              <a:rPr lang="en-US" dirty="0"/>
              <a:t>Kayla K. Blyman</a:t>
            </a:r>
          </a:p>
          <a:p>
            <a:pPr algn="l"/>
            <a:r>
              <a:rPr lang="en-US" dirty="0"/>
              <a:t>Saint Martin’s University</a:t>
            </a:r>
          </a:p>
          <a:p>
            <a:pPr algn="l"/>
            <a:r>
              <a:rPr lang="en-US" dirty="0"/>
              <a:t>kblyman@stmartin.edu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695FC6-6752-4B0C-9B92-A93F48C068F8}"/>
              </a:ext>
            </a:extLst>
          </p:cNvPr>
          <p:cNvSpPr txBox="1"/>
          <p:nvPr/>
        </p:nvSpPr>
        <p:spPr>
          <a:xfrm>
            <a:off x="358219" y="1143669"/>
            <a:ext cx="7786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>
                <a:latin typeface="Goudy Old Style" panose="02020502050305020303" pitchFamily="18" charset="0"/>
              </a:rPr>
              <a:t>A Virtual Potpourri of Ideas for Outreach from </a:t>
            </a:r>
          </a:p>
          <a:p>
            <a:r>
              <a:rPr lang="en-US" sz="2800" b="1" i="0" u="none" strike="noStrike" baseline="0" dirty="0">
                <a:latin typeface="Goudy Old Style" panose="02020502050305020303" pitchFamily="18" charset="0"/>
              </a:rPr>
              <a:t>My Outreach Library</a:t>
            </a:r>
            <a:endParaRPr lang="en-US" sz="2800" b="1" dirty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3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Developing Various Levels for Activities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440874"/>
            <a:ext cx="11519746" cy="5033818"/>
          </a:xfrm>
        </p:spPr>
        <p:txBody>
          <a:bodyPr>
            <a:normAutofit/>
          </a:bodyPr>
          <a:lstStyle/>
          <a:p>
            <a:pPr algn="l"/>
            <a:r>
              <a:rPr lang="en-US" sz="2600" b="1" i="0" dirty="0"/>
              <a:t>Determining an age level: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Think about what math (and other skills) are absolutely necessary.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When do students learn those things?/When are they developmentally ready for them?</a:t>
            </a:r>
          </a:p>
          <a:p>
            <a:pPr lvl="1" algn="l"/>
            <a:r>
              <a:rPr lang="en-US" sz="2200" i="1" dirty="0"/>
              <a:t>		Minimum age level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Think about what math can be explored through the activity.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When do students learn those things?/When are they developmentally ready for them?</a:t>
            </a:r>
          </a:p>
          <a:p>
            <a:pPr lvl="1" algn="l"/>
            <a:r>
              <a:rPr lang="en-US" sz="2200" i="1" dirty="0"/>
              <a:t>		Maximum age level</a:t>
            </a:r>
          </a:p>
          <a:p>
            <a:pPr marL="0" lvl="1" algn="l"/>
            <a:r>
              <a:rPr lang="en-US" sz="2600" b="1" dirty="0"/>
              <a:t>Other considerations:</a:t>
            </a:r>
          </a:p>
          <a:p>
            <a:pPr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How long do you have to get to deeper stuff?</a:t>
            </a:r>
          </a:p>
          <a:p>
            <a:pPr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How engaged are the participants going to be?</a:t>
            </a:r>
          </a:p>
          <a:p>
            <a:pPr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What do you want the take-away to be for the participants?</a:t>
            </a:r>
          </a:p>
          <a:p>
            <a:pPr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What are you most excited about sharing with the participants?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42E8589-E958-48BE-8998-C9F72B8ACF28}"/>
              </a:ext>
            </a:extLst>
          </p:cNvPr>
          <p:cNvSpPr/>
          <p:nvPr/>
        </p:nvSpPr>
        <p:spPr>
          <a:xfrm>
            <a:off x="1470991" y="2795706"/>
            <a:ext cx="655983" cy="258417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23B8A2F-0A0B-4877-A368-D2DAB98C6D14}"/>
              </a:ext>
            </a:extLst>
          </p:cNvPr>
          <p:cNvSpPr/>
          <p:nvPr/>
        </p:nvSpPr>
        <p:spPr>
          <a:xfrm>
            <a:off x="1470990" y="3979670"/>
            <a:ext cx="655983" cy="258417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6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Playing with Bubbles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7" name="Subtitle 11">
            <a:extLst>
              <a:ext uri="{FF2B5EF4-FFF2-40B4-BE49-F238E27FC236}">
                <a16:creationId xmlns:a16="http://schemas.microsoft.com/office/drawing/2014/main" id="{A0481DA1-972E-4F12-902D-4633C68DDF90}"/>
              </a:ext>
            </a:extLst>
          </p:cNvPr>
          <p:cNvSpPr txBox="1">
            <a:spLocks/>
          </p:cNvSpPr>
          <p:nvPr/>
        </p:nvSpPr>
        <p:spPr>
          <a:xfrm>
            <a:off x="336127" y="1311760"/>
            <a:ext cx="11519746" cy="3348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None/>
              <a:defRPr sz="2400" i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i="0" dirty="0"/>
              <a:t>Supplies: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hypothesis making tools (pencils, rulers, protractors, triangle and rectangle dot template paper)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2D modeling materials (2 pieces of plexiglass, 16 round magnets)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frame making supplies (</a:t>
            </a:r>
            <a:r>
              <a:rPr lang="en-US" sz="2200" i="1" dirty="0" err="1"/>
              <a:t>ZomeTools</a:t>
            </a:r>
            <a:r>
              <a:rPr lang="en-US" sz="2200" i="1" dirty="0"/>
              <a:t>, or straws &amp; masking tape)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bubble making supplies (buckets dish soap, glycerin, water)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straws (for inflating hypercube)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clean-up materials (paper towels, clean water, towels)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tarps (if inside – highly recommended outside)</a:t>
            </a:r>
          </a:p>
          <a:p>
            <a:pPr lvl="1" algn="l"/>
            <a:endParaRPr lang="en-US" sz="2200" i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C13D6E-28AC-4E59-9E9C-D6AAD10CA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7" b="97380" l="2750" r="90500">
                        <a14:foregroundMark x1="9000" y1="80349" x2="9000" y2="80349"/>
                        <a14:foregroundMark x1="8000" y1="87118" x2="8000" y2="87118"/>
                        <a14:foregroundMark x1="2250" y1="68777" x2="4000" y2="92358"/>
                        <a14:foregroundMark x1="4000" y1="92358" x2="17000" y2="94323"/>
                        <a14:foregroundMark x1="17000" y1="94323" x2="23500" y2="94105"/>
                        <a14:foregroundMark x1="13750" y1="97598" x2="13750" y2="97598"/>
                        <a14:foregroundMark x1="2750" y1="94105" x2="2750" y2="69651"/>
                        <a14:foregroundMark x1="90500" y1="44323" x2="90500" y2="44323"/>
                        <a14:foregroundMark x1="75500" y1="10262" x2="75500" y2="10262"/>
                        <a14:backgroundMark x1="22250" y1="68559" x2="22250" y2="68559"/>
                        <a14:backgroundMark x1="29500" y1="68341" x2="29500" y2="68341"/>
                        <a14:backgroundMark x1="27250" y1="68341" x2="27250" y2="68341"/>
                        <a14:backgroundMark x1="19500" y1="68341" x2="19500" y2="68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0217" y="2221169"/>
            <a:ext cx="3810000" cy="4362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B341C8-B2E8-4F0B-B758-98C2DBBCB002}"/>
              </a:ext>
            </a:extLst>
          </p:cNvPr>
          <p:cNvSpPr txBox="1"/>
          <p:nvPr/>
        </p:nvSpPr>
        <p:spPr>
          <a:xfrm>
            <a:off x="7934633" y="6482820"/>
            <a:ext cx="438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https://www.zometool.com/crazy-bubbles/</a:t>
            </a:r>
          </a:p>
        </p:txBody>
      </p:sp>
    </p:spTree>
    <p:extLst>
      <p:ext uri="{BB962C8B-B14F-4D97-AF65-F5344CB8AC3E}">
        <p14:creationId xmlns:p14="http://schemas.microsoft.com/office/powerpoint/2010/main" val="2292140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Playing with Bubbles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5" name="Subtitle 11">
            <a:extLst>
              <a:ext uri="{FF2B5EF4-FFF2-40B4-BE49-F238E27FC236}">
                <a16:creationId xmlns:a16="http://schemas.microsoft.com/office/drawing/2014/main" id="{CBA9147F-3724-4882-98AC-150F5C2BF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337187"/>
            <a:ext cx="11519746" cy="531925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i="0" dirty="0"/>
              <a:t>Appropriate age groups: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Middle School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High School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College</a:t>
            </a:r>
          </a:p>
          <a:p>
            <a:pPr algn="l"/>
            <a:r>
              <a:rPr lang="en-US" sz="2600" b="1" i="0" dirty="0"/>
              <a:t>Time requirements: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1.5 – 3 hours</a:t>
            </a:r>
          </a:p>
          <a:p>
            <a:pPr algn="l"/>
            <a:r>
              <a:rPr lang="en-US" sz="2600" b="1" i="0" dirty="0"/>
              <a:t>Possible math and STEM connections to explore: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minimal spanning surfaces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geometry (shapes, angles, platonic solids)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combinatorics (counting faces, edges, and vertices)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making hypotheses (What will a minimal spanning surface look like?)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theory vs. practice (Why are they different?)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surface tension</a:t>
            </a:r>
          </a:p>
        </p:txBody>
      </p:sp>
    </p:spTree>
    <p:extLst>
      <p:ext uri="{BB962C8B-B14F-4D97-AF65-F5344CB8AC3E}">
        <p14:creationId xmlns:p14="http://schemas.microsoft.com/office/powerpoint/2010/main" val="378936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Playing with Bubbles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272209"/>
            <a:ext cx="11519746" cy="5416826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i="0" dirty="0"/>
              <a:t>Step 1: Minimum spanning network between 3 and 4 points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Discuss minimum spanning networks and why we care.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Have participants draw hypothesis of minimum spanning network on 3 vertices.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Use bubbles to discover minimum spanning network on 3 vertices. Discuss result and connections to nature.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Have participants draw hypothesis of minimum spanning network on 4 vertices.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Use bubbles to discover minimum spanning network on 4 vertices.</a:t>
            </a:r>
          </a:p>
          <a:p>
            <a:pPr algn="l"/>
            <a:r>
              <a:rPr lang="en-US" sz="2600" b="1" i="0" dirty="0"/>
              <a:t>Step 2: 2D bubble wands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Have participants hypothesize what shape bubble different shape wands will make.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Participants build wands and test their hypothesis.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Discuss the behavior of bubbles. (i.e. minimum surface area, maximum volume)</a:t>
            </a:r>
          </a:p>
          <a:p>
            <a:pPr algn="l"/>
            <a:r>
              <a:rPr lang="en-US" sz="2600" b="1" i="0" dirty="0"/>
              <a:t>Step 3: Bringing it all together – Bubbles inside 3D structures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Have participants hypothesize what will happen when a 3D structure is dipped in bubble solution.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Participants build 3D shapes and dip them in bubble solution to test their hypothesis.</a:t>
            </a:r>
            <a:endParaRPr lang="en-US" sz="2600" b="1" i="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3564035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Introducing Mathematical Modeling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5" name="Subtitle 11">
            <a:extLst>
              <a:ext uri="{FF2B5EF4-FFF2-40B4-BE49-F238E27FC236}">
                <a16:creationId xmlns:a16="http://schemas.microsoft.com/office/drawing/2014/main" id="{AA4F4E62-06C1-4177-B048-0B8611E3AAAD}"/>
              </a:ext>
            </a:extLst>
          </p:cNvPr>
          <p:cNvSpPr txBox="1">
            <a:spLocks/>
          </p:cNvSpPr>
          <p:nvPr/>
        </p:nvSpPr>
        <p:spPr>
          <a:xfrm>
            <a:off x="336127" y="1174314"/>
            <a:ext cx="11519746" cy="5435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None/>
              <a:defRPr sz="2400" i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i="0" dirty="0"/>
              <a:t>Supplies: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a modeling problem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handouts or a computer and projector</a:t>
            </a:r>
          </a:p>
          <a:p>
            <a:pPr algn="l"/>
            <a:r>
              <a:rPr lang="en-US" sz="2600" b="1" i="0" dirty="0"/>
              <a:t>Appropriate age groups: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Elementary School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Middle School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High School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College</a:t>
            </a:r>
          </a:p>
          <a:p>
            <a:pPr algn="l"/>
            <a:r>
              <a:rPr lang="en-US" sz="2600" b="1" i="0" dirty="0"/>
              <a:t>Time requirements: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0.5 – 2 hours</a:t>
            </a:r>
          </a:p>
          <a:p>
            <a:pPr algn="l"/>
            <a:r>
              <a:rPr lang="en-US" sz="2600" b="1" i="0" dirty="0"/>
              <a:t>Possible math and STEM connections to explore: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pretty much any applied mathematics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 lvl="1" algn="l"/>
            <a:endParaRPr lang="en-US" sz="2200" i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AEC3C-F5DF-4EFC-ABCE-8754EA441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456" y="1630742"/>
            <a:ext cx="4800533" cy="359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00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519746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Dual Purpose Material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361661"/>
            <a:ext cx="11519746" cy="5113031"/>
          </a:xfrm>
        </p:spPr>
        <p:txBody>
          <a:bodyPr>
            <a:normAutofit/>
          </a:bodyPr>
          <a:lstStyle/>
          <a:p>
            <a:pPr algn="l"/>
            <a:r>
              <a:rPr lang="en-US" sz="2600" b="1" i="0" dirty="0"/>
              <a:t>Keep outreach in the back of your mind.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Many classroom activities can be repackaged to be repurposed as outreach.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Playing with Bubbles evolved from an Introduction to Contemporary Mathematics lesson.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Introduction to Mathematical Modeling evolved from a Mathematical Modeling lesson.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Applications and specialized topics mentioned briefly in classes can make great outreach topics.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Ramsey Theory can be introduced to upper middle and high school students through a game.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 err="1"/>
              <a:t>Nim</a:t>
            </a:r>
            <a:r>
              <a:rPr lang="en-US" sz="2200" i="1" dirty="0"/>
              <a:t> provides a gateway to introducing definitions of new operations through </a:t>
            </a:r>
            <a:r>
              <a:rPr lang="en-US" sz="2200" i="1" dirty="0" err="1"/>
              <a:t>Nim</a:t>
            </a:r>
            <a:r>
              <a:rPr lang="en-US" sz="2200" i="1" dirty="0"/>
              <a:t>-Sum.</a:t>
            </a:r>
          </a:p>
          <a:p>
            <a:pPr algn="l"/>
            <a:r>
              <a:rPr lang="en-US" sz="2600" b="1" i="0" dirty="0"/>
              <a:t>Bring outreach activities into your classroom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As you engage in outreach, notice how it relates to classes you teach.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Painting with Robots provides data sets that can be used in calculus classes.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Ramsey Theory games introduce the potential for mathematical connections to zero-sum games.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Questions asked during outreach are often useful for your students to explore more deeply.</a:t>
            </a:r>
          </a:p>
        </p:txBody>
      </p:sp>
    </p:spTree>
    <p:extLst>
      <p:ext uri="{BB962C8B-B14F-4D97-AF65-F5344CB8AC3E}">
        <p14:creationId xmlns:p14="http://schemas.microsoft.com/office/powerpoint/2010/main" val="1344355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Developing New Entries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440874"/>
            <a:ext cx="11519746" cy="5033818"/>
          </a:xfrm>
        </p:spPr>
        <p:txBody>
          <a:bodyPr>
            <a:normAutofit/>
          </a:bodyPr>
          <a:lstStyle/>
          <a:p>
            <a:pPr algn="l"/>
            <a:r>
              <a:rPr lang="en-US" sz="2600" b="1" i="0" dirty="0"/>
              <a:t>When inspiration strikes – Write it down!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You don’t have to have time to get all the details right to get the idea on paper.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If you aren’t a paper person, type it.  Put it where you will come back to it.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It seriously takes 30 seconds.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2 minutes can be a rough outline.</a:t>
            </a:r>
          </a:p>
          <a:p>
            <a:pPr algn="l"/>
            <a:r>
              <a:rPr lang="en-US" sz="2600" b="1" i="0" dirty="0"/>
              <a:t>When you have done this, put filling in the details on your to-do list.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You don’t have to have plans to use it to add to your library and fill in the details.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The opportunity to use it will come.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Being proactive developing activities makes implementing them less stressful.</a:t>
            </a:r>
          </a:p>
          <a:p>
            <a:pPr algn="l"/>
            <a:r>
              <a:rPr lang="en-US" sz="2600" b="1" i="0" dirty="0"/>
              <a:t>Once the details are worked out, don’t forget to add it to your catalog!</a:t>
            </a:r>
            <a:endParaRPr lang="en-US" sz="2600" b="1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16565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Developing New Entries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440874"/>
            <a:ext cx="11519746" cy="5033818"/>
          </a:xfrm>
        </p:spPr>
        <p:txBody>
          <a:bodyPr>
            <a:normAutofit/>
          </a:bodyPr>
          <a:lstStyle/>
          <a:p>
            <a:pPr algn="l"/>
            <a:r>
              <a:rPr lang="en-US" sz="2600" b="1" i="0" dirty="0"/>
              <a:t>My current to-do list entry: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optimizing groceries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give recipes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give grocery possibilities with prices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given # distinct recipes must be made creating # individual meals total </a:t>
            </a: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have participants optimize groceries for price</a:t>
            </a: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have participants optimize groceries for food waste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has a game show feeling to 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79AED-D650-46BB-B617-3DC118479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90909" l="9434" r="89434">
                        <a14:foregroundMark x1="21509" y1="47186" x2="21509" y2="47186"/>
                        <a14:foregroundMark x1="21509" y1="54113" x2="21509" y2="54113"/>
                        <a14:foregroundMark x1="18113" y1="36797" x2="18113" y2="36797"/>
                        <a14:foregroundMark x1="17358" y1="38095" x2="17358" y2="38095"/>
                        <a14:foregroundMark x1="18868" y1="44156" x2="18868" y2="44156"/>
                        <a14:foregroundMark x1="24151" y1="38528" x2="24151" y2="38528"/>
                        <a14:foregroundMark x1="23774" y1="32035" x2="23774" y2="32035"/>
                        <a14:foregroundMark x1="27925" y1="22511" x2="27925" y2="22511"/>
                        <a14:foregroundMark x1="35472" y1="19048" x2="35472" y2="19048"/>
                        <a14:foregroundMark x1="48679" y1="6494" x2="48679" y2="6494"/>
                        <a14:foregroundMark x1="86038" y1="17749" x2="86038" y2="17749"/>
                        <a14:foregroundMark x1="59245" y1="87879" x2="59245" y2="87879"/>
                        <a14:foregroundMark x1="13962" y1="90909" x2="13962" y2="90909"/>
                        <a14:foregroundMark x1="62642" y1="57143" x2="62642" y2="57143"/>
                        <a14:foregroundMark x1="18113" y1="29870" x2="18113" y2="29870"/>
                        <a14:foregroundMark x1="42642" y1="20779" x2="42642" y2="20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3589" y="3588038"/>
            <a:ext cx="3531393" cy="307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25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Thank You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2067339"/>
            <a:ext cx="11519746" cy="4407353"/>
          </a:xfrm>
        </p:spPr>
        <p:txBody>
          <a:bodyPr>
            <a:normAutofit lnSpcReduction="10000"/>
          </a:bodyPr>
          <a:lstStyle/>
          <a:p>
            <a:r>
              <a:rPr lang="en-US" sz="10000" dirty="0"/>
              <a:t>Questions?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Kayla K. Blyman</a:t>
            </a:r>
          </a:p>
          <a:p>
            <a:r>
              <a:rPr lang="en-US" sz="2600" dirty="0"/>
              <a:t>Saint Martin’s University</a:t>
            </a:r>
          </a:p>
          <a:p>
            <a:r>
              <a:rPr lang="en-US" sz="2600" dirty="0"/>
              <a:t>kblyman@stmartin.edu</a:t>
            </a:r>
          </a:p>
        </p:txBody>
      </p:sp>
    </p:spTree>
    <p:extLst>
      <p:ext uri="{BB962C8B-B14F-4D97-AF65-F5344CB8AC3E}">
        <p14:creationId xmlns:p14="http://schemas.microsoft.com/office/powerpoint/2010/main" val="1461555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dirty="0">
                <a:latin typeface="Goudy Old Style" panose="02020502050305020303" pitchFamily="18" charset="0"/>
              </a:rPr>
              <a:t>My Motivation to Outreach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440874"/>
            <a:ext cx="11519746" cy="5208404"/>
          </a:xfrm>
        </p:spPr>
        <p:txBody>
          <a:bodyPr>
            <a:normAutofit/>
          </a:bodyPr>
          <a:lstStyle/>
          <a:p>
            <a:pPr algn="l"/>
            <a:r>
              <a:rPr lang="en-US" sz="2600" b="1" i="0" dirty="0"/>
              <a:t>I believe:</a:t>
            </a:r>
          </a:p>
          <a:p>
            <a:pPr marL="804863" indent="-342900" algn="l">
              <a:buFont typeface="Arial" panose="020B0604020202020204" pitchFamily="34" charset="0"/>
              <a:buChar char="•"/>
            </a:pPr>
            <a:r>
              <a:rPr lang="en-US" sz="2200" dirty="0"/>
              <a:t>diversity matters</a:t>
            </a:r>
          </a:p>
          <a:p>
            <a:pPr marL="804863" indent="-342900" algn="l">
              <a:buFont typeface="Arial" panose="020B0604020202020204" pitchFamily="34" charset="0"/>
              <a:buChar char="•"/>
            </a:pPr>
            <a:r>
              <a:rPr lang="en-US" sz="2200" dirty="0"/>
              <a:t>education matters</a:t>
            </a:r>
          </a:p>
          <a:p>
            <a:pPr marL="804863" indent="-342900" algn="l">
              <a:buFont typeface="Arial" panose="020B0604020202020204" pitchFamily="34" charset="0"/>
              <a:buChar char="•"/>
            </a:pPr>
            <a:r>
              <a:rPr lang="en-US" sz="2200" dirty="0"/>
              <a:t>experience matters</a:t>
            </a:r>
          </a:p>
          <a:p>
            <a:pPr marL="804863" indent="-342900" algn="l">
              <a:buFont typeface="Arial" panose="020B0604020202020204" pitchFamily="34" charset="0"/>
              <a:buChar char="•"/>
            </a:pPr>
            <a:r>
              <a:rPr lang="en-US" sz="2200" dirty="0"/>
              <a:t>mentorship matters</a:t>
            </a:r>
          </a:p>
          <a:p>
            <a:pPr marL="804863" indent="-342900" algn="l">
              <a:buFont typeface="Arial" panose="020B0604020202020204" pitchFamily="34" charset="0"/>
              <a:buChar char="•"/>
            </a:pPr>
            <a:r>
              <a:rPr lang="en-US" sz="2200" dirty="0"/>
              <a:t>opportunity matters</a:t>
            </a:r>
          </a:p>
          <a:p>
            <a:pPr marL="804863" indent="-342900" algn="l">
              <a:buFont typeface="Arial" panose="020B0604020202020204" pitchFamily="34" charset="0"/>
              <a:buChar char="•"/>
            </a:pPr>
            <a:r>
              <a:rPr lang="en-US" sz="2200" dirty="0"/>
              <a:t>representation matters</a:t>
            </a:r>
          </a:p>
          <a:p>
            <a:pPr marL="461963" algn="l"/>
            <a:endParaRPr lang="en-US" sz="2200" dirty="0"/>
          </a:p>
          <a:p>
            <a:pPr marL="461963" algn="l"/>
            <a:endParaRPr lang="en-US" sz="2200" dirty="0"/>
          </a:p>
          <a:p>
            <a:pPr marL="461963" algn="l"/>
            <a:endParaRPr lang="en-US" sz="2200" dirty="0"/>
          </a:p>
          <a:p>
            <a:pPr algn="l"/>
            <a:r>
              <a:rPr lang="en-US" sz="2600" b="1" i="0" dirty="0"/>
              <a:t>Future generations deserve more of this than I received. </a:t>
            </a:r>
            <a:r>
              <a:rPr lang="en-US" sz="2600" b="1" i="0" u="sng" dirty="0"/>
              <a:t>I will do my part</a:t>
            </a:r>
            <a:r>
              <a:rPr lang="en-US" sz="2600" b="1" i="0" dirty="0"/>
              <a:t>.</a:t>
            </a:r>
          </a:p>
          <a:p>
            <a:pPr algn="l"/>
            <a:endParaRPr lang="en-US" b="1" i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231FA-BE1B-4B9B-94CB-A08A35A2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809" y="1518886"/>
            <a:ext cx="5846475" cy="4375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AB7EB-169B-45E7-AE3C-B8504829C788}"/>
              </a:ext>
            </a:extLst>
          </p:cNvPr>
          <p:cNvSpPr txBox="1"/>
          <p:nvPr/>
        </p:nvSpPr>
        <p:spPr>
          <a:xfrm rot="406331">
            <a:off x="6798365" y="3958101"/>
            <a:ext cx="362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Where I come from…</a:t>
            </a:r>
          </a:p>
        </p:txBody>
      </p:sp>
    </p:spTree>
    <p:extLst>
      <p:ext uri="{BB962C8B-B14F-4D97-AF65-F5344CB8AC3E}">
        <p14:creationId xmlns:p14="http://schemas.microsoft.com/office/powerpoint/2010/main" val="975627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dirty="0">
                <a:latin typeface="Goudy Old Style" panose="02020502050305020303" pitchFamily="18" charset="0"/>
              </a:rPr>
              <a:t>MY Motivation for the </a:t>
            </a:r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Library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431235"/>
            <a:ext cx="11519746" cy="522798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b="1" i="0" dirty="0"/>
              <a:t>Outreach became VERY time consuming.</a:t>
            </a:r>
            <a:endParaRPr lang="en-US" sz="2800" i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Elementary Math Circles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Middle School Math Nights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Elementary and Middle School STEM Nights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High School Math Days (Sonia Kovalevsky and Other)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High School Med Camp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Center For Leadership and Diversity – STEM Outreach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Middle School STEM Camps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High School Math Experiences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Summer Leadership Experiences – Math Experiences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Housing and Urban Development Partnerships</a:t>
            </a:r>
          </a:p>
          <a:p>
            <a:pPr algn="l"/>
            <a:r>
              <a:rPr lang="en-US" sz="2800" b="1" i="0" u="sng" dirty="0"/>
              <a:t>I don’t want to start saying no</a:t>
            </a:r>
            <a:r>
              <a:rPr lang="en-US" sz="2800" b="1" i="0" dirty="0"/>
              <a:t>.</a:t>
            </a:r>
          </a:p>
          <a:p>
            <a:pPr algn="l"/>
            <a:r>
              <a:rPr lang="en-US" sz="2800" b="1" i="0" dirty="0"/>
              <a:t>There has to be a better way!</a:t>
            </a:r>
          </a:p>
          <a:p>
            <a:pPr algn="l"/>
            <a:r>
              <a:rPr lang="en-US" sz="2800" b="1" i="0" dirty="0"/>
              <a:t>Why am I reinventing the wheel over and over and over again?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230FD-898C-43CB-8631-390D8D96A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303" y="4643518"/>
            <a:ext cx="4409661" cy="821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2C24EC-56B8-44A6-A0DD-3E249F6A5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014" y="1942946"/>
            <a:ext cx="3200237" cy="270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7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The Library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699590"/>
            <a:ext cx="11519746" cy="4775101"/>
          </a:xfrm>
        </p:spPr>
        <p:txBody>
          <a:bodyPr>
            <a:normAutofit/>
          </a:bodyPr>
          <a:lstStyle/>
          <a:p>
            <a:pPr algn="l"/>
            <a:r>
              <a:rPr lang="en-US" sz="2600" b="1" i="0" dirty="0"/>
              <a:t>Logistics: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everything in one place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one copy of each file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files grouped in subfolders by activity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catalog (spreadsheet with age groups and time requirements identified with links to file locations)</a:t>
            </a:r>
          </a:p>
          <a:p>
            <a:pPr algn="l"/>
            <a:r>
              <a:rPr lang="en-US" sz="2600" b="1" i="0" dirty="0"/>
              <a:t>Benefits: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improvement with each iteration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no need to be creative on demand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eliminates/streamlines some of the most unpleasant aspects of outreach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outreach becomes less time consuming</a:t>
            </a:r>
          </a:p>
        </p:txBody>
      </p:sp>
    </p:spTree>
    <p:extLst>
      <p:ext uri="{BB962C8B-B14F-4D97-AF65-F5344CB8AC3E}">
        <p14:creationId xmlns:p14="http://schemas.microsoft.com/office/powerpoint/2010/main" val="97715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The Entries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4088784"/>
            <a:ext cx="11519746" cy="2537460"/>
          </a:xfrm>
        </p:spPr>
        <p:txBody>
          <a:bodyPr>
            <a:normAutofit/>
          </a:bodyPr>
          <a:lstStyle/>
          <a:p>
            <a:pPr algn="l"/>
            <a:r>
              <a:rPr lang="en-US" sz="2600" b="1" i="0" dirty="0"/>
              <a:t>Each activity folder contains: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overview sheet listing supplies, the information in the catalog, and math/STEM topics covered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ready to print handouts and other necessary paper materials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separate file for each version developed for the various age-groups and times – labeled clearly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outlines flow of activities and discussions to have along the way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i="1" dirty="0"/>
              <a:t>identifies ways to speed up or slow down along the way as need be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E3F6A71-828D-4642-8D73-29E402F4A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21594"/>
              </p:ext>
            </p:extLst>
          </p:nvPr>
        </p:nvGraphicFramePr>
        <p:xfrm>
          <a:off x="1172601" y="1314968"/>
          <a:ext cx="9846798" cy="2537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5232">
                  <a:extLst>
                    <a:ext uri="{9D8B030D-6E8A-4147-A177-3AD203B41FA5}">
                      <a16:colId xmlns:a16="http://schemas.microsoft.com/office/drawing/2014/main" val="3138804187"/>
                    </a:ext>
                  </a:extLst>
                </a:gridCol>
                <a:gridCol w="1335518">
                  <a:extLst>
                    <a:ext uri="{9D8B030D-6E8A-4147-A177-3AD203B41FA5}">
                      <a16:colId xmlns:a16="http://schemas.microsoft.com/office/drawing/2014/main" val="2574911532"/>
                    </a:ext>
                  </a:extLst>
                </a:gridCol>
                <a:gridCol w="911544">
                  <a:extLst>
                    <a:ext uri="{9D8B030D-6E8A-4147-A177-3AD203B41FA5}">
                      <a16:colId xmlns:a16="http://schemas.microsoft.com/office/drawing/2014/main" val="1353694512"/>
                    </a:ext>
                  </a:extLst>
                </a:gridCol>
                <a:gridCol w="688957">
                  <a:extLst>
                    <a:ext uri="{9D8B030D-6E8A-4147-A177-3AD203B41FA5}">
                      <a16:colId xmlns:a16="http://schemas.microsoft.com/office/drawing/2014/main" val="2022293296"/>
                    </a:ext>
                  </a:extLst>
                </a:gridCol>
                <a:gridCol w="985740">
                  <a:extLst>
                    <a:ext uri="{9D8B030D-6E8A-4147-A177-3AD203B41FA5}">
                      <a16:colId xmlns:a16="http://schemas.microsoft.com/office/drawing/2014/main" val="3810217118"/>
                    </a:ext>
                  </a:extLst>
                </a:gridCol>
                <a:gridCol w="1573441">
                  <a:extLst>
                    <a:ext uri="{9D8B030D-6E8A-4147-A177-3AD203B41FA5}">
                      <a16:colId xmlns:a16="http://schemas.microsoft.com/office/drawing/2014/main" val="4003704531"/>
                    </a:ext>
                  </a:extLst>
                </a:gridCol>
                <a:gridCol w="1606366">
                  <a:extLst>
                    <a:ext uri="{9D8B030D-6E8A-4147-A177-3AD203B41FA5}">
                      <a16:colId xmlns:a16="http://schemas.microsoft.com/office/drawing/2014/main" val="35265468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+mj-lt"/>
                        </a:rPr>
                        <a:t>Activity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+mj-lt"/>
                        </a:rPr>
                        <a:t>Elementary?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+mj-lt"/>
                        </a:rPr>
                        <a:t>Middle?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+mj-lt"/>
                        </a:rPr>
                        <a:t>High?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+mj-lt"/>
                        </a:rPr>
                        <a:t>College?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+mj-lt"/>
                        </a:rPr>
                        <a:t>Minimum Time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 dirty="0">
                          <a:effectLst/>
                          <a:latin typeface="+mj-lt"/>
                        </a:rPr>
                        <a:t>Maximum Time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8063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Painting with Robots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6C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250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Playing with Bubbles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1.5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6C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5821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Introducing Math Modeling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0.5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6C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1237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800" u="none" strike="noStrike" dirty="0" err="1">
                          <a:effectLst/>
                          <a:latin typeface="+mj-lt"/>
                        </a:rPr>
                        <a:t>Nim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0.5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6C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055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Ramsey Theory Game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0.5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1.5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6C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7706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M&amp;M Population Modeling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2.5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6C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5499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Estimating Pi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6C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9566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Where Should You Live?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+mj-lt"/>
                        </a:rPr>
                        <a:t>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D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267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82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Painting with Robots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282045"/>
            <a:ext cx="11519746" cy="3348949"/>
          </a:xfrm>
        </p:spPr>
        <p:txBody>
          <a:bodyPr>
            <a:normAutofit/>
          </a:bodyPr>
          <a:lstStyle/>
          <a:p>
            <a:pPr algn="l"/>
            <a:r>
              <a:rPr lang="en-US" sz="2600" b="1" i="0" dirty="0"/>
              <a:t>Supplies: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tech devices with the Sphero EDU App (computers, tablets, and phones all work)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Sphero robots (ideally Sphero SPRK+)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goal marking materials (painter’s tape, blocks)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measurement devices (protractors, tape measures and/or yard/meter sticks)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painting materials (tempera paint, bowls and plastic gloves, large paper, pencils)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clean-up materials (paper towels, soap &amp; water (or wipes), towel)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tarps (if inside)</a:t>
            </a:r>
          </a:p>
          <a:p>
            <a:pPr lvl="1" algn="l"/>
            <a:endParaRPr lang="en-US" sz="2200" i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BDA81-BF43-48D1-A290-8FE39A0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0356" l="5229" r="95861">
                        <a14:foregroundMark x1="45969" y1="20335" x2="45969" y2="20335"/>
                        <a14:foregroundMark x1="24837" y1="10692" x2="24837" y2="10692"/>
                        <a14:foregroundMark x1="73420" y1="35220" x2="73420" y2="35220"/>
                        <a14:foregroundMark x1="33769" y1="6709" x2="33769" y2="6709"/>
                        <a14:foregroundMark x1="48366" y1="2306" x2="48366" y2="2306"/>
                        <a14:foregroundMark x1="84749" y1="17610" x2="84749" y2="17610"/>
                        <a14:foregroundMark x1="91721" y1="25786" x2="91721" y2="25786"/>
                        <a14:foregroundMark x1="95425" y1="36897" x2="95425" y2="36897"/>
                        <a14:foregroundMark x1="96078" y1="43816" x2="96078" y2="43816"/>
                        <a14:foregroundMark x1="96514" y1="46541" x2="96514" y2="46541"/>
                        <a14:foregroundMark x1="96514" y1="47170" x2="86710" y2="70021"/>
                        <a14:foregroundMark x1="56209" y1="14675" x2="38562" y2="16143"/>
                        <a14:foregroundMark x1="38562" y1="16143" x2="17865" y2="25996"/>
                        <a14:foregroundMark x1="78431" y1="11321" x2="91068" y2="23061"/>
                        <a14:foregroundMark x1="91068" y1="23061" x2="95425" y2="36897"/>
                        <a14:foregroundMark x1="8061" y1="56604" x2="14597" y2="72327"/>
                        <a14:foregroundMark x1="14597" y1="72327" x2="22658" y2="78407"/>
                        <a14:foregroundMark x1="7407" y1="55556" x2="6972" y2="39203"/>
                        <a14:foregroundMark x1="6972" y1="39203" x2="9804" y2="30818"/>
                        <a14:foregroundMark x1="5664" y1="51572" x2="5664" y2="51572"/>
                        <a14:foregroundMark x1="5664" y1="49476" x2="5664" y2="49476"/>
                        <a14:foregroundMark x1="5664" y1="49476" x2="6754" y2="44235"/>
                        <a14:foregroundMark x1="5664" y1="45073" x2="5664" y2="45073"/>
                        <a14:foregroundMark x1="5664" y1="43816" x2="5664" y2="43816"/>
                        <a14:foregroundMark x1="5664" y1="43396" x2="5664" y2="43396"/>
                        <a14:foregroundMark x1="5664" y1="42558" x2="5664" y2="42558"/>
                        <a14:foregroundMark x1="6318" y1="41090" x2="6318" y2="41090"/>
                        <a14:foregroundMark x1="5229" y1="40461" x2="5229" y2="40461"/>
                        <a14:foregroundMark x1="6100" y1="38574" x2="6100" y2="38574"/>
                        <a14:foregroundMark x1="6100" y1="36897" x2="6100" y2="36897"/>
                        <a14:foregroundMark x1="6754" y1="35220" x2="6754" y2="35220"/>
                        <a14:foregroundMark x1="6318" y1="35849" x2="6318" y2="35849"/>
                        <a14:foregroundMark x1="6754" y1="34172" x2="6754" y2="34172"/>
                        <a14:foregroundMark x1="7407" y1="30398" x2="6318" y2="35430"/>
                        <a14:foregroundMark x1="8061" y1="28721" x2="8061" y2="28721"/>
                        <a14:foregroundMark x1="10240" y1="25367" x2="6754" y2="31447"/>
                        <a14:foregroundMark x1="36601" y1="87631" x2="53595" y2="90356"/>
                        <a14:foregroundMark x1="53595" y1="90356" x2="68410" y2="85954"/>
                        <a14:foregroundMark x1="46405" y1="90356" x2="46405" y2="90356"/>
                        <a14:foregroundMark x1="43355" y1="89727" x2="43355" y2="89727"/>
                        <a14:foregroundMark x1="48802" y1="90356" x2="48802" y2="90356"/>
                        <a14:foregroundMark x1="50545" y1="90356" x2="50545" y2="90356"/>
                        <a14:foregroundMark x1="51852" y1="90356" x2="51852" y2="90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5228" y="3757159"/>
            <a:ext cx="2825084" cy="2935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3DC14-6580-4F4D-BF4C-91356FDF5389}"/>
              </a:ext>
            </a:extLst>
          </p:cNvPr>
          <p:cNvSpPr txBox="1"/>
          <p:nvPr/>
        </p:nvSpPr>
        <p:spPr>
          <a:xfrm>
            <a:off x="7707874" y="6450437"/>
            <a:ext cx="680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https://sphero.com/products/sphero-sprk-plus</a:t>
            </a:r>
          </a:p>
        </p:txBody>
      </p:sp>
    </p:spTree>
    <p:extLst>
      <p:ext uri="{BB962C8B-B14F-4D97-AF65-F5344CB8AC3E}">
        <p14:creationId xmlns:p14="http://schemas.microsoft.com/office/powerpoint/2010/main" val="2262204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Painting with Robots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" y="1337187"/>
            <a:ext cx="11519746" cy="531925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600" b="1" i="0" dirty="0"/>
              <a:t>Appropriate age groups: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Middle School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High School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College</a:t>
            </a:r>
          </a:p>
          <a:p>
            <a:pPr algn="l"/>
            <a:r>
              <a:rPr lang="en-US" sz="2600" b="1" i="0" dirty="0"/>
              <a:t>Time requirements: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2 – 4 hours</a:t>
            </a:r>
          </a:p>
          <a:p>
            <a:pPr algn="l"/>
            <a:r>
              <a:rPr lang="en-US" sz="2600" b="1" i="0" dirty="0"/>
              <a:t>Possible math and STEM connections to explore: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programming (drag and drop or JavaScript)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geometry (shapes and angles)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graph theory (existence of Euler paths and circuits)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interpolation using data (What do the unlabeled speed numbers mean?)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theory vs. practice (iterative problem solving)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i="1" dirty="0"/>
              <a:t>friction</a:t>
            </a:r>
          </a:p>
        </p:txBody>
      </p:sp>
    </p:spTree>
    <p:extLst>
      <p:ext uri="{BB962C8B-B14F-4D97-AF65-F5344CB8AC3E}">
        <p14:creationId xmlns:p14="http://schemas.microsoft.com/office/powerpoint/2010/main" val="1732307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Painting with Robots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pic>
        <p:nvPicPr>
          <p:cNvPr id="2" name="Video4">
            <a:hlinkClick r:id="" action="ppaction://media"/>
            <a:extLst>
              <a:ext uri="{FF2B5EF4-FFF2-40B4-BE49-F238E27FC236}">
                <a16:creationId xmlns:a16="http://schemas.microsoft.com/office/drawing/2014/main" id="{AD7347CF-21A1-492D-B254-8890805B3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5308" t="1544" r="12851" b="14485"/>
          <a:stretch/>
        </p:blipFill>
        <p:spPr>
          <a:xfrm>
            <a:off x="358218" y="1165627"/>
            <a:ext cx="2157991" cy="4480560"/>
          </a:xfrm>
          <a:prstGeom prst="rect">
            <a:avLst/>
          </a:prstGeom>
        </p:spPr>
      </p:pic>
      <p:pic>
        <p:nvPicPr>
          <p:cNvPr id="3" name="Video5">
            <a:hlinkClick r:id="" action="ppaction://media"/>
            <a:extLst>
              <a:ext uri="{FF2B5EF4-FFF2-40B4-BE49-F238E27FC236}">
                <a16:creationId xmlns:a16="http://schemas.microsoft.com/office/drawing/2014/main" id="{FABC52F2-46A1-49B6-AEF3-E2B49D627B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2030" t="2259" r="13643" b="7528"/>
          <a:stretch/>
        </p:blipFill>
        <p:spPr>
          <a:xfrm>
            <a:off x="9755534" y="1161482"/>
            <a:ext cx="2078248" cy="4480560"/>
          </a:xfrm>
          <a:prstGeom prst="rect">
            <a:avLst/>
          </a:prstGeom>
        </p:spPr>
      </p:pic>
      <p:pic>
        <p:nvPicPr>
          <p:cNvPr id="4" name="Video6">
            <a:hlinkClick r:id="" action="ppaction://media"/>
            <a:extLst>
              <a:ext uri="{FF2B5EF4-FFF2-40B4-BE49-F238E27FC236}">
                <a16:creationId xmlns:a16="http://schemas.microsoft.com/office/drawing/2014/main" id="{C2B099C1-6F56-40AC-8237-DCDC92D13D6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34401" y="1170463"/>
            <a:ext cx="4723198" cy="2656799"/>
          </a:xfrm>
          <a:prstGeom prst="rect">
            <a:avLst/>
          </a:prstGeom>
        </p:spPr>
      </p:pic>
      <p:sp>
        <p:nvSpPr>
          <p:cNvPr id="9" name="Subtitle 11">
            <a:extLst>
              <a:ext uri="{FF2B5EF4-FFF2-40B4-BE49-F238E27FC236}">
                <a16:creationId xmlns:a16="http://schemas.microsoft.com/office/drawing/2014/main" id="{C3CD027D-5A81-4AB7-AE22-0F260CD0F821}"/>
              </a:ext>
            </a:extLst>
          </p:cNvPr>
          <p:cNvSpPr txBox="1">
            <a:spLocks/>
          </p:cNvSpPr>
          <p:nvPr/>
        </p:nvSpPr>
        <p:spPr>
          <a:xfrm>
            <a:off x="2935474" y="4156917"/>
            <a:ext cx="6400795" cy="26567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None/>
              <a:defRPr sz="2400" i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i="0" dirty="0"/>
              <a:t>Introducing students to Sphero robots: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en-US" sz="2200" i="1" dirty="0"/>
              <a:t>Use drag and drop programming to send the robot to a line and back.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en-US" sz="2200" i="1" dirty="0"/>
              <a:t>Use drag and drop programming to have the robot complete a square.</a:t>
            </a:r>
          </a:p>
          <a:p>
            <a:pPr marL="971550" lvl="1" indent="-514350" algn="l">
              <a:buFont typeface="+mj-lt"/>
              <a:buAutoNum type="arabicPeriod"/>
            </a:pPr>
            <a:r>
              <a:rPr lang="en-US" sz="2200" i="1" dirty="0"/>
              <a:t>Combine the skills from 1 and 2 to send the robot to a marker, around the marker, and back.</a:t>
            </a:r>
          </a:p>
          <a:p>
            <a:pPr marL="971550" lvl="1" indent="-514350" algn="l">
              <a:buFont typeface="+mj-lt"/>
              <a:buAutoNum type="arabicPeriod"/>
            </a:pPr>
            <a:endParaRPr lang="en-US" sz="2200" i="1" dirty="0"/>
          </a:p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A82A01-6299-4344-8BA9-70722B95480F}"/>
              </a:ext>
            </a:extLst>
          </p:cNvPr>
          <p:cNvSpPr txBox="1"/>
          <p:nvPr/>
        </p:nvSpPr>
        <p:spPr>
          <a:xfrm>
            <a:off x="358218" y="1159697"/>
            <a:ext cx="566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latin typeface="+mj-lt"/>
              </a:rPr>
              <a:t>1.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497C94-3E16-40F0-B679-2F7200C3AC89}"/>
              </a:ext>
            </a:extLst>
          </p:cNvPr>
          <p:cNvSpPr txBox="1"/>
          <p:nvPr/>
        </p:nvSpPr>
        <p:spPr>
          <a:xfrm>
            <a:off x="3734401" y="1159697"/>
            <a:ext cx="566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latin typeface="+mj-lt"/>
              </a:rPr>
              <a:t>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7A06C-782F-4F35-ABB4-3A68A6C5DEBF}"/>
              </a:ext>
            </a:extLst>
          </p:cNvPr>
          <p:cNvSpPr txBox="1"/>
          <p:nvPr/>
        </p:nvSpPr>
        <p:spPr>
          <a:xfrm>
            <a:off x="9755534" y="1154137"/>
            <a:ext cx="566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latin typeface="+mj-lt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70335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7F7999D-C8C4-4E85-9680-AB9F660CD4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10000"/>
          </a:blip>
          <a:srcRect t="15730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C6F79-AD8D-4300-9D62-1816E28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218" y="38231"/>
            <a:ext cx="11144357" cy="1094012"/>
          </a:xfrm>
        </p:spPr>
        <p:txBody>
          <a:bodyPr>
            <a:normAutofit/>
          </a:bodyPr>
          <a:lstStyle/>
          <a:p>
            <a:r>
              <a:rPr lang="en-US" sz="3100" b="1" i="0" u="none" strike="noStrike" baseline="0" dirty="0">
                <a:latin typeface="Goudy Old Style" panose="02020502050305020303" pitchFamily="18" charset="0"/>
              </a:rPr>
              <a:t>Painting with Robots</a:t>
            </a:r>
            <a:endParaRPr lang="en-US" sz="2700" b="1" dirty="0">
              <a:latin typeface="Goudy Old Style" panose="02020502050305020303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424C774F-29BC-4C6B-B73B-A5887E706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036" y="4984504"/>
            <a:ext cx="11583695" cy="1702444"/>
          </a:xfrm>
        </p:spPr>
        <p:txBody>
          <a:bodyPr>
            <a:normAutofit/>
          </a:bodyPr>
          <a:lstStyle/>
          <a:p>
            <a:pPr algn="l"/>
            <a:r>
              <a:rPr lang="en-US" sz="2600" b="1" i="0" dirty="0"/>
              <a:t>Painting with robots:</a:t>
            </a:r>
          </a:p>
          <a:p>
            <a:pPr marL="971550" lvl="1" indent="-514350" algn="l">
              <a:buFont typeface="+mj-lt"/>
              <a:buAutoNum type="arabicPeriod" startAt="4"/>
            </a:pPr>
            <a:r>
              <a:rPr lang="en-US" sz="2200" dirty="0"/>
              <a:t>Draw a design and program the robot to draw it.</a:t>
            </a:r>
          </a:p>
          <a:p>
            <a:pPr marL="971550" lvl="1" indent="-514350" algn="l">
              <a:buFont typeface="+mj-lt"/>
              <a:buAutoNum type="arabicPeriod" startAt="4"/>
            </a:pPr>
            <a:r>
              <a:rPr lang="en-US" sz="2200" dirty="0"/>
              <a:t>Put paint on the robot and run program. Repeat with different colors.</a:t>
            </a:r>
          </a:p>
          <a:p>
            <a:pPr marL="971550" lvl="1" indent="-514350" algn="l">
              <a:buFont typeface="+mj-lt"/>
              <a:buAutoNum type="arabicPeriod" startAt="4"/>
            </a:pPr>
            <a:r>
              <a:rPr lang="en-US" sz="2200" dirty="0"/>
              <a:t>Discuss.</a:t>
            </a:r>
          </a:p>
        </p:txBody>
      </p:sp>
      <p:pic>
        <p:nvPicPr>
          <p:cNvPr id="3" name="Video1">
            <a:hlinkClick r:id="" action="ppaction://media"/>
            <a:extLst>
              <a:ext uri="{FF2B5EF4-FFF2-40B4-BE49-F238E27FC236}">
                <a16:creationId xmlns:a16="http://schemas.microsoft.com/office/drawing/2014/main" id="{44743479-E9CC-4A85-B3E5-02AD17C24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5584" t="31898" b="18457"/>
          <a:stretch/>
        </p:blipFill>
        <p:spPr>
          <a:xfrm>
            <a:off x="336127" y="1430173"/>
            <a:ext cx="3622275" cy="3383280"/>
          </a:xfrm>
          <a:prstGeom prst="rect">
            <a:avLst/>
          </a:prstGeom>
        </p:spPr>
      </p:pic>
      <p:pic>
        <p:nvPicPr>
          <p:cNvPr id="4" name="Video2">
            <a:hlinkClick r:id="" action="ppaction://media"/>
            <a:extLst>
              <a:ext uri="{FF2B5EF4-FFF2-40B4-BE49-F238E27FC236}">
                <a16:creationId xmlns:a16="http://schemas.microsoft.com/office/drawing/2014/main" id="{65C2DEC4-1A10-4660-AF8C-5D52CF8C19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33248" r="3122" b="18173"/>
          <a:stretch/>
        </p:blipFill>
        <p:spPr>
          <a:xfrm>
            <a:off x="4238709" y="1430173"/>
            <a:ext cx="3798299" cy="3383280"/>
          </a:xfrm>
          <a:prstGeom prst="rect">
            <a:avLst/>
          </a:prstGeom>
        </p:spPr>
      </p:pic>
      <p:pic>
        <p:nvPicPr>
          <p:cNvPr id="5" name="Video3">
            <a:hlinkClick r:id="" action="ppaction://media"/>
            <a:extLst>
              <a:ext uri="{FF2B5EF4-FFF2-40B4-BE49-F238E27FC236}">
                <a16:creationId xmlns:a16="http://schemas.microsoft.com/office/drawing/2014/main" id="{9FA0847B-ED25-4DEB-BFFA-1A5B6B30A5D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3122" t="29088" b="19090"/>
          <a:stretch/>
        </p:blipFill>
        <p:spPr>
          <a:xfrm>
            <a:off x="8317315" y="1430173"/>
            <a:ext cx="3560649" cy="3383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F02619-05D0-4D53-8954-BF1954E6FF08}"/>
              </a:ext>
            </a:extLst>
          </p:cNvPr>
          <p:cNvSpPr txBox="1"/>
          <p:nvPr/>
        </p:nvSpPr>
        <p:spPr>
          <a:xfrm>
            <a:off x="314036" y="1430173"/>
            <a:ext cx="566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latin typeface="+mj-lt"/>
              </a:rPr>
              <a:t>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535D8-AD36-4C21-A58B-969B47B4D12F}"/>
              </a:ext>
            </a:extLst>
          </p:cNvPr>
          <p:cNvSpPr txBox="1"/>
          <p:nvPr/>
        </p:nvSpPr>
        <p:spPr>
          <a:xfrm>
            <a:off x="4238709" y="1440435"/>
            <a:ext cx="566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latin typeface="+mj-lt"/>
              </a:rPr>
              <a:t>5a.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A3BB4-2EA5-4933-9364-317FD8C9344D}"/>
              </a:ext>
            </a:extLst>
          </p:cNvPr>
          <p:cNvSpPr txBox="1"/>
          <p:nvPr/>
        </p:nvSpPr>
        <p:spPr>
          <a:xfrm>
            <a:off x="8316056" y="1419416"/>
            <a:ext cx="566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latin typeface="+mj-lt"/>
              </a:rPr>
              <a:t>5c.</a:t>
            </a:r>
          </a:p>
        </p:txBody>
      </p:sp>
    </p:spTree>
    <p:extLst>
      <p:ext uri="{BB962C8B-B14F-4D97-AF65-F5344CB8AC3E}">
        <p14:creationId xmlns:p14="http://schemas.microsoft.com/office/powerpoint/2010/main" val="7932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RegularSeedLeftStep">
      <a:dk1>
        <a:srgbClr val="000000"/>
      </a:dk1>
      <a:lt1>
        <a:srgbClr val="FFFFFF"/>
      </a:lt1>
      <a:dk2>
        <a:srgbClr val="2B1C32"/>
      </a:dk2>
      <a:lt2>
        <a:srgbClr val="F0F2F3"/>
      </a:lt2>
      <a:accent1>
        <a:srgbClr val="DF6C31"/>
      </a:accent1>
      <a:accent2>
        <a:srgbClr val="CD1F2C"/>
      </a:accent2>
      <a:accent3>
        <a:srgbClr val="DF3187"/>
      </a:accent3>
      <a:accent4>
        <a:srgbClr val="CD1FBD"/>
      </a:accent4>
      <a:accent5>
        <a:srgbClr val="A631DF"/>
      </a:accent5>
      <a:accent6>
        <a:srgbClr val="552AD0"/>
      </a:accent6>
      <a:hlink>
        <a:srgbClr val="3F93BF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BrushVTI">
  <a:themeElements>
    <a:clrScheme name="AnalogousFromRegularSeed_2SEEDS">
      <a:dk1>
        <a:srgbClr val="000000"/>
      </a:dk1>
      <a:lt1>
        <a:srgbClr val="FFFFFF"/>
      </a:lt1>
      <a:dk2>
        <a:srgbClr val="31271C"/>
      </a:dk2>
      <a:lt2>
        <a:srgbClr val="F0F2F3"/>
      </a:lt2>
      <a:accent1>
        <a:srgbClr val="D58417"/>
      </a:accent1>
      <a:accent2>
        <a:srgbClr val="E74729"/>
      </a:accent2>
      <a:accent3>
        <a:srgbClr val="A9A71E"/>
      </a:accent3>
      <a:accent4>
        <a:srgbClr val="16B0CA"/>
      </a:accent4>
      <a:accent5>
        <a:srgbClr val="297CE7"/>
      </a:accent5>
      <a:accent6>
        <a:srgbClr val="3C3FDB"/>
      </a:accent6>
      <a:hlink>
        <a:srgbClr val="3F76BF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1518</Words>
  <Application>Microsoft Office PowerPoint</Application>
  <PresentationFormat>Widescreen</PresentationFormat>
  <Paragraphs>261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Century Gothic</vt:lpstr>
      <vt:lpstr>Gill Sans MT</vt:lpstr>
      <vt:lpstr>Goudy Old Style</vt:lpstr>
      <vt:lpstr>ClassicFrameVTI</vt:lpstr>
      <vt:lpstr>BrushVTI</vt:lpstr>
      <vt:lpstr>Painting with Robots, Playing with Bubbles, and Introducing Mathematical Modeling –</vt:lpstr>
      <vt:lpstr>My Motivation to Outreach</vt:lpstr>
      <vt:lpstr>MY Motivation for the Library</vt:lpstr>
      <vt:lpstr>The Library</vt:lpstr>
      <vt:lpstr>The Entries</vt:lpstr>
      <vt:lpstr>Painting with Robots</vt:lpstr>
      <vt:lpstr>Painting with Robots</vt:lpstr>
      <vt:lpstr>Painting with Robots</vt:lpstr>
      <vt:lpstr>Painting with Robots</vt:lpstr>
      <vt:lpstr>Developing Various Levels for Activities</vt:lpstr>
      <vt:lpstr>Playing with Bubbles</vt:lpstr>
      <vt:lpstr>Playing with Bubbles</vt:lpstr>
      <vt:lpstr>Playing with Bubbles</vt:lpstr>
      <vt:lpstr>Introducing Mathematical Modeling</vt:lpstr>
      <vt:lpstr>Dual Purpose Material</vt:lpstr>
      <vt:lpstr>Developing New Entries</vt:lpstr>
      <vt:lpstr>Developing New Entries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Painting with Robots, Playing with Bubbles, and Introducing Mathematical Modeling –</dc:title>
  <dc:creator>Kayla Blyman</dc:creator>
  <cp:lastModifiedBy>Kayla Blyman</cp:lastModifiedBy>
  <cp:revision>2</cp:revision>
  <dcterms:created xsi:type="dcterms:W3CDTF">2021-01-05T03:45:12Z</dcterms:created>
  <dcterms:modified xsi:type="dcterms:W3CDTF">2021-03-26T20:06:25Z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